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61" r:id="rId5"/>
    <p:sldId id="260" r:id="rId6"/>
    <p:sldId id="266" r:id="rId7"/>
    <p:sldId id="267" r:id="rId8"/>
    <p:sldId id="268" r:id="rId9"/>
    <p:sldId id="270" r:id="rId10"/>
    <p:sldId id="269" r:id="rId11"/>
    <p:sldId id="259" r:id="rId12"/>
    <p:sldId id="262" r:id="rId13"/>
    <p:sldId id="263" r:id="rId14"/>
    <p:sldId id="265" r:id="rId15"/>
    <p:sldId id="264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226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6FBEB-30AC-4423-8212-DE5A204F3066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85150-AA0A-413E-9DAA-EF58ED116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792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85150-AA0A-413E-9DAA-EF58ED11656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769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3407" y="404664"/>
            <a:ext cx="5897185" cy="1152128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71387EFB-DF50-4C20-94EE-DEBF18079F23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D6E7A9F-1D37-4310-8479-A2ECE4123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71387EFB-DF50-4C20-94EE-DEBF18079F23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FD6E7A9F-1D37-4310-8479-A2ECE4123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71387EFB-DF50-4C20-94EE-DEBF18079F23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FD6E7A9F-1D37-4310-8479-A2ECE4123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87EFB-DF50-4C20-94EE-DEBF18079F23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E7A9F-1D37-4310-8479-A2ECE4123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14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71387EFB-DF50-4C20-94EE-DEBF18079F23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D6E7A9F-1D37-4310-8479-A2ECE4123EF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Текст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339752" y="116632"/>
            <a:ext cx="6804248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71387EFB-DF50-4C20-94EE-DEBF18079F23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D6E7A9F-1D37-4310-8479-A2ECE4123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1387EFB-DF50-4C20-94EE-DEBF18079F23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FD6E7A9F-1D37-4310-8479-A2ECE4123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71387EFB-DF50-4C20-94EE-DEBF18079F23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FD6E7A9F-1D37-4310-8479-A2ECE4123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71387EFB-DF50-4C20-94EE-DEBF18079F23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FD6E7A9F-1D37-4310-8479-A2ECE4123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71387EFB-DF50-4C20-94EE-DEBF18079F23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FD6E7A9F-1D37-4310-8479-A2ECE4123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71387EFB-DF50-4C20-94EE-DEBF18079F23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FD6E7A9F-1D37-4310-8479-A2ECE4123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71387EFB-DF50-4C20-94EE-DEBF18079F23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FD6E7A9F-1D37-4310-8479-A2ECE4123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116632"/>
            <a:ext cx="6804248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988840"/>
            <a:ext cx="8784976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71387EFB-DF50-4C20-94EE-DEBF18079F23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D6E7A9F-1D37-4310-8479-A2ECE4123EF1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5"/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7"/>
          <p:cNvSpPr txBox="1">
            <a:spLocks/>
          </p:cNvSpPr>
          <p:nvPr/>
        </p:nvSpPr>
        <p:spPr>
          <a:xfrm>
            <a:off x="733827" y="2093217"/>
            <a:ext cx="8229600" cy="1417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ru-RU" sz="8000" dirty="0" smtClean="0">
                <a:solidFill>
                  <a:srgbClr val="002060"/>
                </a:solidFill>
                <a:latin typeface="Impact" panose="020B0806030902050204" pitchFamily="34" charset="0"/>
              </a:rPr>
              <a:t>Формирующее оценивание</a:t>
            </a:r>
            <a:r>
              <a:rPr lang="en-US" sz="8000" dirty="0" smtClean="0">
                <a:solidFill>
                  <a:srgbClr val="002060"/>
                </a:solidFill>
                <a:latin typeface="Impact" panose="020B0806030902050204" pitchFamily="34" charset="0"/>
              </a:rPr>
              <a:t> - </a:t>
            </a:r>
            <a:r>
              <a:rPr lang="ru-RU" sz="8000" dirty="0" smtClean="0">
                <a:solidFill>
                  <a:srgbClr val="002060"/>
                </a:solidFill>
                <a:latin typeface="Impact" panose="020B0806030902050204" pitchFamily="34" charset="0"/>
              </a:rPr>
              <a:t> </a:t>
            </a:r>
            <a:br>
              <a:rPr lang="ru-RU" sz="8000" dirty="0" smtClean="0">
                <a:solidFill>
                  <a:srgbClr val="002060"/>
                </a:solidFill>
                <a:latin typeface="Impact" panose="020B0806030902050204" pitchFamily="34" charset="0"/>
              </a:rPr>
            </a:br>
            <a:r>
              <a:rPr lang="ru-RU" sz="8000" dirty="0" smtClean="0">
                <a:solidFill>
                  <a:srgbClr val="002060"/>
                </a:solidFill>
                <a:latin typeface="Impact" panose="020B0806030902050204" pitchFamily="34" charset="0"/>
              </a:rPr>
              <a:t>оценивание для обучения</a:t>
            </a:r>
            <a:endParaRPr lang="ru-RU" sz="8000" dirty="0">
              <a:solidFill>
                <a:srgbClr val="002060"/>
              </a:solidFill>
              <a:latin typeface="Impact" panose="020B080603090205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E7A9F-1D37-4310-8479-A2ECE4123EF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19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6" t="3544" r="2574" b="10818"/>
          <a:stretch/>
        </p:blipFill>
        <p:spPr>
          <a:xfrm>
            <a:off x="1187624" y="1628800"/>
            <a:ext cx="6946711" cy="38759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6460" y="188640"/>
            <a:ext cx="83472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Что надо сделать, чтобы </a:t>
            </a:r>
            <a:r>
              <a:rPr lang="ru-RU" sz="2400" b="1" dirty="0" smtClean="0">
                <a:solidFill>
                  <a:srgbClr val="002060"/>
                </a:solidFill>
              </a:rPr>
              <a:t>перейти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к новой системе оценивания?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924319"/>
              </p:ext>
            </p:extLst>
          </p:nvPr>
        </p:nvGraphicFramePr>
        <p:xfrm>
          <a:off x="323528" y="1572366"/>
          <a:ext cx="3542302" cy="4863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2302">
                  <a:extLst>
                    <a:ext uri="{9D8B030D-6E8A-4147-A177-3AD203B41FA5}">
                      <a16:colId xmlns:a16="http://schemas.microsoft.com/office/drawing/2014/main" val="1777456368"/>
                    </a:ext>
                  </a:extLst>
                </a:gridCol>
              </a:tblGrid>
              <a:tr h="362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От</a:t>
                      </a:r>
                    </a:p>
                  </a:txBody>
                  <a:tcPr marL="68580" marR="68580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097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Традиционных письменных работ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205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Неявных критериев оценивания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D7FC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620339"/>
                  </a:ext>
                </a:extLst>
              </a:tr>
              <a:tr h="42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Оценивания учителем</a:t>
                      </a:r>
                    </a:p>
                  </a:txBody>
                  <a:tcPr marL="68580" marR="68580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587638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Конкуренции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8BA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92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Оценки результата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8FC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850658"/>
                  </a:ext>
                </a:extLst>
              </a:tr>
              <a:tr h="831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Оценивания знаний</a:t>
                      </a:r>
                    </a:p>
                  </a:txBody>
                  <a:tcPr marL="68580" marR="68580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1F1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286964"/>
                  </a:ext>
                </a:extLst>
              </a:tr>
              <a:tr h="5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Значимости и важности оценки</a:t>
                      </a:r>
                    </a:p>
                  </a:txBody>
                  <a:tcPr marL="68580" marR="68580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3C3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759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Итогового суммарного оценивания</a:t>
                      </a:r>
                    </a:p>
                  </a:txBody>
                  <a:tcPr marL="68580" marR="68580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D7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216008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650368"/>
              </p:ext>
            </p:extLst>
          </p:nvPr>
        </p:nvGraphicFramePr>
        <p:xfrm>
          <a:off x="3865830" y="1595281"/>
          <a:ext cx="4988459" cy="4786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576">
                  <a:extLst>
                    <a:ext uri="{9D8B030D-6E8A-4147-A177-3AD203B41FA5}">
                      <a16:colId xmlns:a16="http://schemas.microsoft.com/office/drawing/2014/main" val="631935057"/>
                    </a:ext>
                  </a:extLst>
                </a:gridCol>
                <a:gridCol w="3874883">
                  <a:extLst>
                    <a:ext uri="{9D8B030D-6E8A-4147-A177-3AD203B41FA5}">
                      <a16:colId xmlns:a16="http://schemas.microsoft.com/office/drawing/2014/main" val="1274048382"/>
                    </a:ext>
                  </a:extLst>
                </a:gridCol>
              </a:tblGrid>
              <a:tr h="38282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Переход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К</a:t>
                      </a:r>
                    </a:p>
                  </a:txBody>
                  <a:tcPr marL="68580" marR="6858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935540"/>
                  </a:ext>
                </a:extLst>
              </a:tr>
              <a:tr h="586797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Творческим исследовательским тестам</a:t>
                      </a:r>
                    </a:p>
                  </a:txBody>
                  <a:tcPr marL="68580" marR="6858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163347"/>
                  </a:ext>
                </a:extLst>
              </a:tr>
              <a:tr h="594789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Чётким и прозрачным критериям оценивания</a:t>
                      </a:r>
                    </a:p>
                  </a:txBody>
                  <a:tcPr marL="68580" marR="6858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D7FC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610597"/>
                  </a:ext>
                </a:extLst>
              </a:tr>
              <a:tr h="349943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Оцениванию при участии учащихся</a:t>
                      </a:r>
                    </a:p>
                  </a:txBody>
                  <a:tcPr marL="68580" marR="6858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224444901"/>
                  </a:ext>
                </a:extLst>
              </a:tr>
              <a:tr h="388142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Сотрудничество, сотворчество</a:t>
                      </a:r>
                    </a:p>
                  </a:txBody>
                  <a:tcPr marL="68580" marR="6858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8BA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047397"/>
                  </a:ext>
                </a:extLst>
              </a:tr>
              <a:tr h="388142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Оцениванию проекта</a:t>
                      </a:r>
                    </a:p>
                  </a:txBody>
                  <a:tcPr marL="68580" marR="6858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8FC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926545"/>
                  </a:ext>
                </a:extLst>
              </a:tr>
              <a:tr h="811235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Оцениванию понимания, интерпретации, анализа и синтеза</a:t>
                      </a:r>
                    </a:p>
                  </a:txBody>
                  <a:tcPr marL="68580" marR="6858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1F1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629014"/>
                  </a:ext>
                </a:extLst>
              </a:tr>
              <a:tr h="507255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Значимости учения</a:t>
                      </a:r>
                    </a:p>
                  </a:txBody>
                  <a:tcPr marL="68580" marR="6858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3C3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39213"/>
                  </a:ext>
                </a:extLst>
              </a:tr>
              <a:tr h="662527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Развивающему оцениванию</a:t>
                      </a:r>
                    </a:p>
                  </a:txBody>
                  <a:tcPr marL="68580" marR="6858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D7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674104"/>
                  </a:ext>
                </a:extLst>
              </a:tr>
            </a:tbl>
          </a:graphicData>
        </a:graphic>
      </p:graphicFrame>
      <p:sp>
        <p:nvSpPr>
          <p:cNvPr id="9" name="Стрелка вправо 8"/>
          <p:cNvSpPr/>
          <p:nvPr/>
        </p:nvSpPr>
        <p:spPr>
          <a:xfrm>
            <a:off x="4046899" y="2113490"/>
            <a:ext cx="733330" cy="235390"/>
          </a:xfrm>
          <a:prstGeom prst="rightArrow">
            <a:avLst>
              <a:gd name="adj1" fmla="val 50000"/>
              <a:gd name="adj2" fmla="val 103846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4046899" y="2780928"/>
            <a:ext cx="733330" cy="235390"/>
          </a:xfrm>
          <a:prstGeom prst="rightArrow">
            <a:avLst>
              <a:gd name="adj1" fmla="val 50000"/>
              <a:gd name="adj2" fmla="val 103846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4046899" y="3284984"/>
            <a:ext cx="733330" cy="235390"/>
          </a:xfrm>
          <a:prstGeom prst="rightArrow">
            <a:avLst>
              <a:gd name="adj1" fmla="val 50000"/>
              <a:gd name="adj2" fmla="val 103846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046899" y="4077072"/>
            <a:ext cx="733330" cy="235390"/>
          </a:xfrm>
          <a:prstGeom prst="rightArrow">
            <a:avLst>
              <a:gd name="adj1" fmla="val 50000"/>
              <a:gd name="adj2" fmla="val 103846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4046899" y="4653136"/>
            <a:ext cx="733330" cy="235390"/>
          </a:xfrm>
          <a:prstGeom prst="rightArrow">
            <a:avLst>
              <a:gd name="adj1" fmla="val 50000"/>
              <a:gd name="adj2" fmla="val 103846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4067944" y="5373216"/>
            <a:ext cx="733330" cy="235390"/>
          </a:xfrm>
          <a:prstGeom prst="rightArrow">
            <a:avLst>
              <a:gd name="adj1" fmla="val 50000"/>
              <a:gd name="adj2" fmla="val 103846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4085104" y="5949280"/>
            <a:ext cx="733330" cy="235390"/>
          </a:xfrm>
          <a:prstGeom prst="rightArrow">
            <a:avLst>
              <a:gd name="adj1" fmla="val 50000"/>
              <a:gd name="adj2" fmla="val 103846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4054694" y="3697666"/>
            <a:ext cx="733330" cy="235390"/>
          </a:xfrm>
          <a:prstGeom prst="rightArrow">
            <a:avLst>
              <a:gd name="adj1" fmla="val 50000"/>
              <a:gd name="adj2" fmla="val 103846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02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405895"/>
            <a:ext cx="6804248" cy="1150897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/>
                <a:latin typeface="Impact" panose="020B0806030902050204" pitchFamily="34" charset="0"/>
              </a:rPr>
              <a:t>Действия учителя</a:t>
            </a:r>
            <a:br>
              <a:rPr lang="ru-RU" sz="3200" dirty="0" smtClean="0">
                <a:solidFill>
                  <a:srgbClr val="002060"/>
                </a:solidFill>
                <a:effectLst/>
                <a:latin typeface="Impact" panose="020B0806030902050204" pitchFamily="34" charset="0"/>
              </a:rPr>
            </a:br>
            <a:r>
              <a:rPr lang="ru-RU" sz="3200" dirty="0" smtClean="0">
                <a:solidFill>
                  <a:srgbClr val="002060"/>
                </a:solidFill>
                <a:effectLst/>
                <a:latin typeface="Impact" panose="020B0806030902050204" pitchFamily="34" charset="0"/>
              </a:rPr>
              <a:t> при формирующем оценивании</a:t>
            </a:r>
            <a:endParaRPr lang="ru-RU" sz="3200" dirty="0">
              <a:solidFill>
                <a:srgbClr val="002060"/>
              </a:solidFill>
              <a:effectLst/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988840"/>
            <a:ext cx="8496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002060"/>
                </a:solidFill>
              </a:rPr>
              <a:t>Переводит учебные цели в измеряемые результаты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002060"/>
                </a:solidFill>
              </a:rPr>
              <a:t>Определяет необходимый уровень достижений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002060"/>
                </a:solidFill>
              </a:rPr>
              <a:t>Отбирает необходимое содержание и техники оценивания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002060"/>
                </a:solidFill>
              </a:rPr>
              <a:t>Проводит обучение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002060"/>
                </a:solidFill>
              </a:rPr>
              <a:t>Организует оценивание и устанавливает, достигнуты ли измеряемые учебные результаты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44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46558" y="412775"/>
            <a:ext cx="8389938" cy="1216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dirty="0" smtClean="0">
                <a:solidFill>
                  <a:srgbClr val="002060"/>
                </a:solidFill>
                <a:latin typeface="Impact" panose="020B0806030902050204" pitchFamily="34" charset="0"/>
                <a:cs typeface="Times New Roman" pitchFamily="18" charset="0"/>
              </a:rPr>
              <a:t>Техники формирующего оценивания,</a:t>
            </a:r>
            <a:br>
              <a:rPr lang="ru-RU" altLang="ru-RU" sz="2400" dirty="0" smtClean="0">
                <a:solidFill>
                  <a:srgbClr val="002060"/>
                </a:solidFill>
                <a:latin typeface="Impact" panose="020B0806030902050204" pitchFamily="34" charset="0"/>
                <a:cs typeface="Times New Roman" pitchFamily="18" charset="0"/>
              </a:rPr>
            </a:br>
            <a:r>
              <a:rPr lang="ru-RU" altLang="ru-RU" sz="2400" dirty="0" smtClean="0">
                <a:solidFill>
                  <a:srgbClr val="002060"/>
                </a:solidFill>
                <a:latin typeface="Impact" panose="020B0806030902050204" pitchFamily="34" charset="0"/>
                <a:cs typeface="Times New Roman" pitchFamily="18" charset="0"/>
              </a:rPr>
              <a:t> обеспечивающие обратную связь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" y="1704176"/>
            <a:ext cx="8229600" cy="4389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Мини обзор</a:t>
            </a:r>
          </a:p>
          <a:p>
            <a:pPr marL="895350" lvl="1" indent="-457200">
              <a:buFont typeface="Arial" panose="020B0604020202020204" pitchFamily="34" charset="0"/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Какой момент был наиболее важным?</a:t>
            </a:r>
          </a:p>
          <a:p>
            <a:pPr marL="895350" lvl="1" indent="-457200">
              <a:buFont typeface="Arial" panose="020B0604020202020204" pitchFamily="34" charset="0"/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Какой момент был наименее ясным?</a:t>
            </a:r>
          </a:p>
          <a:p>
            <a:pPr marL="438150" lvl="1" indent="0">
              <a:buFont typeface="Wingdings" pitchFamily="2" charset="2"/>
              <a:buNone/>
              <a:defRPr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buFont typeface="Arial" panose="020B0604020202020204" pitchFamily="34" charset="0"/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Цепочки ответов</a:t>
            </a:r>
          </a:p>
          <a:p>
            <a:pPr marL="895350" lvl="1" indent="-457200">
              <a:buFontTx/>
              <a:buChar char="-"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Конверт</a:t>
            </a:r>
          </a:p>
          <a:p>
            <a:pPr marL="895350" lvl="1" indent="-457200">
              <a:buFontTx/>
              <a:buChar char="-"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Ученики вкладывают свой ответ</a:t>
            </a:r>
          </a:p>
          <a:p>
            <a:pPr>
              <a:buNone/>
              <a:defRPr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Задания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составленные учениками</a:t>
            </a:r>
          </a:p>
          <a:p>
            <a:pPr marL="895350" lvl="1" indent="-457200">
              <a:buNone/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Составить задания на проверку изученной темы в формате предполагаемой проверки</a:t>
            </a:r>
          </a:p>
          <a:p>
            <a:pPr marL="895350" lvl="1" indent="-457200">
              <a:buNone/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Ответить на свой тест, выявить затруднения</a:t>
            </a:r>
          </a:p>
          <a:p>
            <a:pPr marL="438150" lvl="1" indent="0">
              <a:buNone/>
              <a:defRPr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70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389120"/>
          </a:xfrm>
        </p:spPr>
        <p:txBody>
          <a:bodyPr>
            <a:noAutofit/>
          </a:bodyPr>
          <a:lstStyle/>
          <a:p>
            <a:pPr eaLnBrk="1" hangingPunct="1">
              <a:buNone/>
              <a:defRPr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>Недельные отчеты</a:t>
            </a:r>
          </a:p>
          <a:p>
            <a:pPr marL="895350" lvl="1" indent="-457200" eaLnBrk="1" hangingPunct="1">
              <a:buNone/>
              <a:defRPr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>- Что я изучил за эту неделю?</a:t>
            </a:r>
          </a:p>
          <a:p>
            <a:pPr marL="895350" lvl="1" indent="-457200" eaLnBrk="1" hangingPunct="1">
              <a:buNone/>
              <a:defRPr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>- Какие вопросы остались для меня неясными?</a:t>
            </a:r>
          </a:p>
          <a:p>
            <a:pPr marL="895350" lvl="1" indent="-457200" eaLnBrk="1" hangingPunct="1">
              <a:buNone/>
              <a:defRPr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>- Какие вопросы я задал бы ученикам, если бы был учителем, чтобы проверить их знания</a:t>
            </a:r>
          </a:p>
          <a:p>
            <a:pPr marL="895350" lvl="1" indent="-457200" eaLnBrk="1" hangingPunct="1">
              <a:buFontTx/>
              <a:buChar char="-"/>
              <a:defRPr/>
            </a:pPr>
            <a:endParaRPr lang="ru-RU" sz="1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>Критериальное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самооценивание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5350" lvl="1" indent="-457200">
              <a:buNone/>
              <a:defRPr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Линейка</a:t>
            </a:r>
          </a:p>
          <a:p>
            <a:pPr marL="895350" lvl="1" indent="-457200">
              <a:buNone/>
              <a:defRPr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Свидетельство</a:t>
            </a:r>
          </a:p>
          <a:p>
            <a:pPr marL="895350" lvl="1" indent="-457200">
              <a:buNone/>
              <a:defRPr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Диаграмма</a:t>
            </a:r>
          </a:p>
          <a:p>
            <a:pPr marL="895350" lvl="1" indent="-457200">
              <a:buNone/>
              <a:defRPr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Лесенка</a:t>
            </a:r>
          </a:p>
          <a:p>
            <a:pPr marL="895350" lvl="1" indent="-457200">
              <a:buNone/>
              <a:defRPr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Цветовая дорожка</a:t>
            </a:r>
          </a:p>
          <a:p>
            <a:pPr marL="895350" lvl="1" indent="-457200" eaLnBrk="1" hangingPunct="1">
              <a:buFont typeface="Wingdings" pitchFamily="2" charset="2"/>
              <a:buChar char="§"/>
              <a:defRPr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2800" dirty="0" smtClean="0">
                <a:solidFill>
                  <a:srgbClr val="002060"/>
                </a:solidFill>
                <a:effectLst/>
                <a:latin typeface="Impact" panose="020B0806030902050204" pitchFamily="34" charset="0"/>
                <a:cs typeface="Times New Roman" pitchFamily="18" charset="0"/>
              </a:rPr>
              <a:t>Рефлексивные</a:t>
            </a:r>
            <a:br>
              <a:rPr lang="ru-RU" altLang="ru-RU" sz="2800" dirty="0" smtClean="0">
                <a:solidFill>
                  <a:srgbClr val="002060"/>
                </a:solidFill>
                <a:effectLst/>
                <a:latin typeface="Impact" panose="020B0806030902050204" pitchFamily="34" charset="0"/>
                <a:cs typeface="Times New Roman" pitchFamily="18" charset="0"/>
              </a:rPr>
            </a:br>
            <a:r>
              <a:rPr lang="ru-RU" altLang="ru-RU" sz="2800" dirty="0" smtClean="0">
                <a:solidFill>
                  <a:srgbClr val="002060"/>
                </a:solidFill>
                <a:effectLst/>
                <a:latin typeface="Impact" panose="020B0806030902050204" pitchFamily="34" charset="0"/>
                <a:cs typeface="Times New Roman" pitchFamily="18" charset="0"/>
              </a:rPr>
              <a:t>техники оценивания</a:t>
            </a:r>
          </a:p>
        </p:txBody>
      </p:sp>
    </p:spTree>
    <p:extLst>
      <p:ext uri="{BB962C8B-B14F-4D97-AF65-F5344CB8AC3E}">
        <p14:creationId xmlns:p14="http://schemas.microsoft.com/office/powerpoint/2010/main" val="1177956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166936" y="332656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2800" dirty="0" smtClean="0">
                <a:solidFill>
                  <a:srgbClr val="002060"/>
                </a:solidFill>
                <a:effectLst/>
                <a:latin typeface="Impact" panose="020B0806030902050204" pitchFamily="34" charset="0"/>
                <a:cs typeface="Times New Roman" pitchFamily="18" charset="0"/>
              </a:rPr>
              <a:t/>
            </a:r>
            <a:br>
              <a:rPr lang="ru-RU" altLang="ru-RU" sz="2800" dirty="0" smtClean="0">
                <a:solidFill>
                  <a:srgbClr val="002060"/>
                </a:solidFill>
                <a:effectLst/>
                <a:latin typeface="Impact" panose="020B0806030902050204" pitchFamily="34" charset="0"/>
                <a:cs typeface="Times New Roman" pitchFamily="18" charset="0"/>
              </a:rPr>
            </a:br>
            <a:r>
              <a:rPr lang="ru-RU" altLang="ru-RU" sz="2800" dirty="0" smtClean="0">
                <a:solidFill>
                  <a:srgbClr val="002060"/>
                </a:solidFill>
                <a:effectLst/>
                <a:latin typeface="Impact" panose="020B0806030902050204" pitchFamily="34" charset="0"/>
                <a:cs typeface="Times New Roman" pitchFamily="18" charset="0"/>
              </a:rPr>
              <a:t>Задания на ретроспективную оценку</a:t>
            </a:r>
            <a:br>
              <a:rPr lang="ru-RU" altLang="ru-RU" sz="2800" dirty="0" smtClean="0">
                <a:solidFill>
                  <a:srgbClr val="002060"/>
                </a:solidFill>
                <a:effectLst/>
                <a:latin typeface="Impact" panose="020B0806030902050204" pitchFamily="34" charset="0"/>
                <a:cs typeface="Times New Roman" pitchFamily="18" charset="0"/>
              </a:rPr>
            </a:br>
            <a:endParaRPr lang="ru-RU" altLang="ru-RU" sz="2800" dirty="0" smtClean="0">
              <a:solidFill>
                <a:srgbClr val="002060"/>
              </a:solidFill>
              <a:effectLst/>
              <a:latin typeface="Impact" panose="020B0806030902050204" pitchFamily="34" charset="0"/>
              <a:cs typeface="Times New Roman" pitchFamily="18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611188" y="1268760"/>
            <a:ext cx="8281987" cy="5576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Отметь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задания, которые оказались для тебя трудными.</a:t>
            </a:r>
          </a:p>
          <a:p>
            <a:pPr>
              <a:lnSpc>
                <a:spcPct val="150000"/>
              </a:lnSpc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Сравни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свое мнение (точку зрения, способ) с тем, что было  раньше. Что изменилось?</a:t>
            </a:r>
          </a:p>
          <a:p>
            <a:pPr>
              <a:lnSpc>
                <a:spcPct val="150000"/>
              </a:lnSpc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Над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какими вопросами (заданиями) тебе еще надо поработать?</a:t>
            </a:r>
          </a:p>
          <a:p>
            <a:pPr>
              <a:lnSpc>
                <a:spcPct val="150000"/>
              </a:lnSpc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Какие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способы контроля ты использовал?</a:t>
            </a:r>
          </a:p>
          <a:p>
            <a:pPr>
              <a:lnSpc>
                <a:spcPct val="150000"/>
              </a:lnSpc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Какие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эвристические приемы использованы?</a:t>
            </a:r>
          </a:p>
          <a:p>
            <a:pPr>
              <a:lnSpc>
                <a:spcPct val="150000"/>
              </a:lnSpc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Как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 рассуждал?</a:t>
            </a:r>
          </a:p>
          <a:p>
            <a:pPr>
              <a:lnSpc>
                <a:spcPct val="150000"/>
              </a:lnSpc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Составь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задания по теме… (указывается тема). Почему ты выбрал именно эти задания?</a:t>
            </a:r>
          </a:p>
          <a:p>
            <a:pPr>
              <a:lnSpc>
                <a:spcPct val="150000"/>
              </a:lnSpc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Попробуй оценить идею решения (способ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)...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20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526976" y="404664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2800" dirty="0" smtClean="0">
                <a:solidFill>
                  <a:srgbClr val="002060"/>
                </a:solidFill>
                <a:effectLst/>
                <a:latin typeface="Impact" panose="020B0806030902050204" pitchFamily="34" charset="0"/>
                <a:cs typeface="Times New Roman" pitchFamily="18" charset="0"/>
              </a:rPr>
              <a:t/>
            </a:r>
            <a:br>
              <a:rPr lang="ru-RU" altLang="ru-RU" sz="2800" dirty="0" smtClean="0">
                <a:solidFill>
                  <a:srgbClr val="002060"/>
                </a:solidFill>
                <a:effectLst/>
                <a:latin typeface="Impact" panose="020B0806030902050204" pitchFamily="34" charset="0"/>
                <a:cs typeface="Times New Roman" pitchFamily="18" charset="0"/>
              </a:rPr>
            </a:br>
            <a:r>
              <a:rPr lang="ru-RU" altLang="ru-RU" sz="2800" dirty="0" smtClean="0">
                <a:solidFill>
                  <a:srgbClr val="002060"/>
                </a:solidFill>
                <a:effectLst/>
                <a:latin typeface="Impact" panose="020B0806030902050204" pitchFamily="34" charset="0"/>
                <a:cs typeface="Times New Roman" pitchFamily="18" charset="0"/>
              </a:rPr>
              <a:t>Обсуждение результатов учебного занятия </a:t>
            </a:r>
            <a:br>
              <a:rPr lang="ru-RU" altLang="ru-RU" sz="2800" dirty="0" smtClean="0">
                <a:solidFill>
                  <a:srgbClr val="002060"/>
                </a:solidFill>
                <a:effectLst/>
                <a:latin typeface="Impact" panose="020B0806030902050204" pitchFamily="34" charset="0"/>
                <a:cs typeface="Times New Roman" pitchFamily="18" charset="0"/>
              </a:rPr>
            </a:br>
            <a:endParaRPr lang="ru-RU" altLang="ru-RU" sz="2800" dirty="0" smtClean="0">
              <a:solidFill>
                <a:srgbClr val="002060"/>
              </a:solidFill>
              <a:effectLst/>
              <a:latin typeface="Impact" panose="020B0806030902050204" pitchFamily="34" charset="0"/>
              <a:cs typeface="Times New Roman" pitchFamily="18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1114549" y="2132856"/>
            <a:ext cx="828198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alt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изучали на уроке?</a:t>
            </a:r>
          </a:p>
          <a:p>
            <a:endParaRPr lang="ru-RU" alt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Чему </a:t>
            </a:r>
            <a:r>
              <a:rPr lang="ru-RU" alt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учился на уроке?</a:t>
            </a:r>
          </a:p>
          <a:p>
            <a:pPr>
              <a:buFont typeface="Arial" charset="0"/>
              <a:buChar char="•"/>
            </a:pPr>
            <a:endParaRPr lang="ru-RU" alt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ru-RU" altLang="ru-RU" sz="1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Чему </a:t>
            </a:r>
            <a:r>
              <a:rPr lang="ru-RU" alt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научился на уроке?</a:t>
            </a:r>
          </a:p>
          <a:p>
            <a:endParaRPr lang="ru-RU" alt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Чему </a:t>
            </a:r>
            <a:r>
              <a:rPr lang="ru-RU" alt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буду учиться дома, выполняя домашние задания</a:t>
            </a:r>
            <a:r>
              <a:rPr lang="ru-RU" alt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alt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224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/>
              </a:rPr>
              <a:t>Критерии оценки образовательных результатов</a:t>
            </a:r>
            <a:endParaRPr lang="ru-RU" sz="2800" b="1" dirty="0">
              <a:solidFill>
                <a:srgbClr val="002060"/>
              </a:solidFill>
              <a:effectLst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6468518"/>
              </p:ext>
            </p:extLst>
          </p:nvPr>
        </p:nvGraphicFramePr>
        <p:xfrm>
          <a:off x="107504" y="1628800"/>
          <a:ext cx="8964488" cy="372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9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Уровень</a:t>
                      </a:r>
                      <a:r>
                        <a:rPr lang="ru-RU" sz="1600" baseline="0" dirty="0" smtClean="0"/>
                        <a:t> достижений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Общий подход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Понимание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Образцовый (5)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Адекватный убедительный ответ</a:t>
                      </a:r>
                    </a:p>
                    <a:p>
                      <a:pPr algn="l"/>
                      <a:r>
                        <a:rPr lang="ru-RU" sz="1600" dirty="0" smtClean="0"/>
                        <a:t>Логично и последовательно аргументирует</a:t>
                      </a:r>
                    </a:p>
                    <a:p>
                      <a:pPr algn="l"/>
                      <a:r>
                        <a:rPr lang="ru-RU" sz="1600" dirty="0" smtClean="0"/>
                        <a:t>Использует</a:t>
                      </a:r>
                      <a:r>
                        <a:rPr lang="ru-RU" sz="1600" baseline="0" dirty="0" smtClean="0"/>
                        <a:t> приемлемый стиль и грамматику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Полное и точное понимание вопроса</a:t>
                      </a:r>
                    </a:p>
                    <a:p>
                      <a:pPr algn="l"/>
                      <a:r>
                        <a:rPr lang="ru-RU" sz="1600" dirty="0" smtClean="0"/>
                        <a:t>Подкрепляет выводы доказательствами</a:t>
                      </a:r>
                    </a:p>
                    <a:p>
                      <a:pPr algn="l"/>
                      <a:r>
                        <a:rPr lang="ru-RU" sz="1600" dirty="0" smtClean="0"/>
                        <a:t>Использует не менее 2 аргументов, поддерживающих ответ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Адекватный (4)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Не отвечает на вопрос прямо, но косвенно с ним соотносится</a:t>
                      </a:r>
                    </a:p>
                    <a:p>
                      <a:pPr algn="l"/>
                      <a:r>
                        <a:rPr lang="ru-RU" sz="1600" dirty="0" smtClean="0"/>
                        <a:t>Адекватный убедительный ответ</a:t>
                      </a:r>
                    </a:p>
                    <a:p>
                      <a:pPr algn="l"/>
                      <a:r>
                        <a:rPr lang="ru-RU" sz="1600" dirty="0" smtClean="0"/>
                        <a:t>Логично и последовательно аргументирует</a:t>
                      </a:r>
                    </a:p>
                    <a:p>
                      <a:pPr algn="l"/>
                      <a:r>
                        <a:rPr lang="ru-RU" sz="1600" dirty="0" smtClean="0"/>
                        <a:t>Использует</a:t>
                      </a:r>
                      <a:r>
                        <a:rPr lang="ru-RU" sz="1600" baseline="0" dirty="0" smtClean="0"/>
                        <a:t> приемлемый стиль и грамматику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Не</a:t>
                      </a:r>
                      <a:r>
                        <a:rPr lang="ru-RU" sz="1600" baseline="0" dirty="0" smtClean="0"/>
                        <a:t> п</a:t>
                      </a:r>
                      <a:r>
                        <a:rPr lang="ru-RU" sz="1600" dirty="0" smtClean="0"/>
                        <a:t>одкрепляет выводы доказательствами и данными</a:t>
                      </a:r>
                    </a:p>
                    <a:p>
                      <a:pPr algn="l"/>
                      <a:r>
                        <a:rPr lang="ru-RU" sz="1600" dirty="0" smtClean="0"/>
                        <a:t>Использует только 1 идею, поддерживаю ответ</a:t>
                      </a:r>
                    </a:p>
                    <a:p>
                      <a:pPr algn="l"/>
                      <a:r>
                        <a:rPr lang="ru-RU" sz="1600" dirty="0" smtClean="0"/>
                        <a:t>Менее подробно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399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76395"/>
              </p:ext>
            </p:extLst>
          </p:nvPr>
        </p:nvGraphicFramePr>
        <p:xfrm>
          <a:off x="179388" y="1700808"/>
          <a:ext cx="8964488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9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Уровень</a:t>
                      </a:r>
                      <a:r>
                        <a:rPr lang="ru-RU" sz="1600" baseline="0" dirty="0" smtClean="0"/>
                        <a:t> достижений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Общий подход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Понимание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Нуждается в улучшении (3)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Не отвечает на вопрос</a:t>
                      </a:r>
                    </a:p>
                    <a:p>
                      <a:pPr algn="l"/>
                      <a:r>
                        <a:rPr lang="ru-RU" sz="1600" dirty="0" smtClean="0"/>
                        <a:t>Не дает адекватных ответов</a:t>
                      </a:r>
                    </a:p>
                    <a:p>
                      <a:pPr algn="l"/>
                      <a:r>
                        <a:rPr lang="ru-RU" sz="1600" dirty="0" smtClean="0"/>
                        <a:t>Обнаруживает недопонимание, неправильные представления</a:t>
                      </a:r>
                    </a:p>
                    <a:p>
                      <a:pPr algn="l"/>
                      <a:r>
                        <a:rPr lang="ru-RU" sz="1600" dirty="0" smtClean="0"/>
                        <a:t>Ответ неясный и логически</a:t>
                      </a:r>
                      <a:r>
                        <a:rPr lang="ru-RU" sz="1600" baseline="0" dirty="0" smtClean="0"/>
                        <a:t> не организованный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Не</a:t>
                      </a:r>
                      <a:r>
                        <a:rPr lang="ru-RU" sz="1600" baseline="0" dirty="0" smtClean="0"/>
                        <a:t> демонстрирует точного понимания вопроса</a:t>
                      </a:r>
                    </a:p>
                    <a:p>
                      <a:pPr algn="l"/>
                      <a:r>
                        <a:rPr lang="ru-RU" sz="1600" baseline="0" dirty="0" smtClean="0"/>
                        <a:t>Не представляет доказательств в пользу своего ответа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Не отвечает (0)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4149080"/>
            <a:ext cx="87849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Цели оценивания</a:t>
            </a:r>
          </a:p>
          <a:p>
            <a:endParaRPr lang="ru-R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повысить достоверность количественного оценивания письменных заданий и устных презентаций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представить </a:t>
            </a:r>
            <a:r>
              <a:rPr lang="ru-RU" sz="1600" dirty="0"/>
              <a:t>цели и ожидаемые достижения в чётком однозначном виде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представить </a:t>
            </a:r>
            <a:r>
              <a:rPr lang="ru-RU" sz="1600" dirty="0"/>
              <a:t>стандарты оценивания или балльные оценки и соотнести их с достижением учебных целей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вовлечь </a:t>
            </a:r>
            <a:r>
              <a:rPr lang="ru-RU" sz="1600" dirty="0"/>
              <a:t>учеников в критическое оценивание собственных работ 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883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47158" y="425988"/>
            <a:ext cx="83654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Impact" panose="020B0806030902050204" pitchFamily="34" charset="0"/>
              </a:rPr>
              <a:t>Недостатки </a:t>
            </a:r>
            <a:endParaRPr lang="en-US" sz="3200" dirty="0" smtClean="0">
              <a:solidFill>
                <a:srgbClr val="002060"/>
              </a:solidFill>
              <a:latin typeface="Impact" panose="020B0806030902050204" pitchFamily="34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Impact" panose="020B0806030902050204" pitchFamily="34" charset="0"/>
              </a:rPr>
              <a:t>традиционной </a:t>
            </a:r>
            <a:r>
              <a:rPr lang="ru-RU" sz="3200" dirty="0">
                <a:solidFill>
                  <a:srgbClr val="002060"/>
                </a:solidFill>
                <a:latin typeface="Impact" panose="020B0806030902050204" pitchFamily="34" charset="0"/>
              </a:rPr>
              <a:t>системы оценивания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7399" y="2086960"/>
            <a:ext cx="4934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002060"/>
                </a:solidFill>
              </a:rPr>
              <a:t>необъективность </a:t>
            </a:r>
            <a:r>
              <a:rPr lang="ru-RU" sz="2400" b="1" dirty="0">
                <a:solidFill>
                  <a:srgbClr val="002060"/>
                </a:solidFill>
              </a:rPr>
              <a:t>оценки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7398" y="2764461"/>
            <a:ext cx="7478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2060"/>
                </a:solidFill>
              </a:rPr>
              <a:t>низкая дифференцирующая способность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27397" y="3441962"/>
            <a:ext cx="6789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2060"/>
                </a:solidFill>
              </a:rPr>
              <a:t>ориентированность на фиксацию недостатков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27396" y="4119463"/>
            <a:ext cx="8157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2060"/>
                </a:solidFill>
              </a:rPr>
              <a:t>низкая информативность отметки</a:t>
            </a:r>
          </a:p>
        </p:txBody>
      </p:sp>
    </p:spTree>
    <p:extLst>
      <p:ext uri="{BB962C8B-B14F-4D97-AF65-F5344CB8AC3E}">
        <p14:creationId xmlns:p14="http://schemas.microsoft.com/office/powerpoint/2010/main" val="346530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32408" y="1829722"/>
            <a:ext cx="7804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</a:rPr>
              <a:t>акцент с </a:t>
            </a:r>
            <a:r>
              <a:rPr lang="ru-RU" sz="2400" dirty="0" smtClean="0">
                <a:solidFill>
                  <a:srgbClr val="002060"/>
                </a:solidFill>
              </a:rPr>
              <a:t>оценки знаний должен быть смещен на </a:t>
            </a:r>
            <a:r>
              <a:rPr lang="ru-RU" sz="2400" dirty="0">
                <a:solidFill>
                  <a:srgbClr val="002060"/>
                </a:solidFill>
              </a:rPr>
              <a:t>оценку </a:t>
            </a:r>
            <a:r>
              <a:rPr lang="ru-RU" sz="2400" b="1" dirty="0">
                <a:solidFill>
                  <a:srgbClr val="002060"/>
                </a:solidFill>
              </a:rPr>
              <a:t>учебных действий </a:t>
            </a:r>
            <a:r>
              <a:rPr lang="ru-RU" sz="2400" dirty="0" smtClean="0">
                <a:solidFill>
                  <a:srgbClr val="002060"/>
                </a:solidFill>
              </a:rPr>
              <a:t>ученика;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32408" y="2948751"/>
            <a:ext cx="7804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</a:rPr>
              <a:t>учитывает </a:t>
            </a:r>
            <a:r>
              <a:rPr lang="ru-RU" sz="2400" b="1" dirty="0">
                <a:solidFill>
                  <a:srgbClr val="002060"/>
                </a:solidFill>
              </a:rPr>
              <a:t>индивидуально-психологические</a:t>
            </a:r>
            <a:r>
              <a:rPr lang="ru-RU" sz="2400" dirty="0">
                <a:solidFill>
                  <a:srgbClr val="002060"/>
                </a:solidFill>
              </a:rPr>
              <a:t> особенности </a:t>
            </a:r>
            <a:r>
              <a:rPr lang="ru-RU" sz="2400" dirty="0" smtClean="0">
                <a:solidFill>
                  <a:srgbClr val="002060"/>
                </a:solidFill>
              </a:rPr>
              <a:t>ученика;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32408" y="3956863"/>
            <a:ext cx="7804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</a:rPr>
              <a:t>является результатом </a:t>
            </a:r>
            <a:r>
              <a:rPr lang="ru-RU" sz="2400" b="1" dirty="0">
                <a:solidFill>
                  <a:srgbClr val="002060"/>
                </a:solidFill>
              </a:rPr>
              <a:t>сотрудничества</a:t>
            </a:r>
            <a:r>
              <a:rPr lang="ru-RU" sz="2400" dirty="0">
                <a:solidFill>
                  <a:srgbClr val="002060"/>
                </a:solidFill>
              </a:rPr>
              <a:t> учителя и ученика, основанном на взаимном уважении и доверии; </a:t>
            </a:r>
          </a:p>
        </p:txBody>
      </p:sp>
      <p:sp>
        <p:nvSpPr>
          <p:cNvPr id="11" name="Заголовок 7"/>
          <p:cNvSpPr txBox="1">
            <a:spLocks/>
          </p:cNvSpPr>
          <p:nvPr/>
        </p:nvSpPr>
        <p:spPr>
          <a:xfrm>
            <a:off x="878904" y="332656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rgbClr val="002060"/>
                </a:solidFill>
                <a:latin typeface="Impact" panose="020B0806030902050204" pitchFamily="34" charset="0"/>
              </a:rPr>
              <a:t>Формирующее оценивание</a:t>
            </a:r>
            <a:r>
              <a:rPr lang="en-US" sz="3200" dirty="0" smtClean="0">
                <a:solidFill>
                  <a:srgbClr val="002060"/>
                </a:solidFill>
                <a:latin typeface="Impact" panose="020B0806030902050204" pitchFamily="34" charset="0"/>
              </a:rPr>
              <a:t> - </a:t>
            </a:r>
            <a:r>
              <a:rPr lang="ru-RU" sz="3200" dirty="0" smtClean="0">
                <a:solidFill>
                  <a:srgbClr val="002060"/>
                </a:solidFill>
                <a:latin typeface="Impact" panose="020B0806030902050204" pitchFamily="34" charset="0"/>
              </a:rPr>
              <a:t> </a:t>
            </a:r>
            <a:br>
              <a:rPr lang="ru-RU" sz="3200" dirty="0" smtClean="0">
                <a:solidFill>
                  <a:srgbClr val="002060"/>
                </a:solidFill>
                <a:latin typeface="Impact" panose="020B0806030902050204" pitchFamily="34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Impact" panose="020B0806030902050204" pitchFamily="34" charset="0"/>
              </a:rPr>
              <a:t>оценивание для обучения</a:t>
            </a:r>
            <a:endParaRPr lang="ru-RU" sz="3200" dirty="0">
              <a:solidFill>
                <a:srgbClr val="00206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518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07704" y="476672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Impact" panose="020B0806030902050204" pitchFamily="34" charset="0"/>
              </a:rPr>
              <a:t>Принципы формирующего оценивания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68902" y="2204864"/>
            <a:ext cx="75795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Ориентация на учебные цели (планируемые результаты) и общее понимание критериев, по которым оценивается их достижение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Конструктивные рекомендации о том, как достичь лучшего результата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способности к самооцениванию, рефлексии, самоорганизации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401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3217" y="260648"/>
            <a:ext cx="83472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/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Формирующее оценивание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01176" y="1977801"/>
            <a:ext cx="3730028" cy="510778"/>
          </a:xfrm>
          <a:prstGeom prst="roundRect">
            <a:avLst/>
          </a:prstGeom>
          <a:solidFill>
            <a:srgbClr val="FFCCC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n w="9525"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</a:rPr>
              <a:t>непрерывно</a:t>
            </a:r>
            <a:endParaRPr lang="ru-RU" sz="2400" dirty="0">
              <a:ln w="9525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2083" y="2713146"/>
            <a:ext cx="4553894" cy="510778"/>
          </a:xfrm>
          <a:prstGeom prst="roundRect">
            <a:avLst/>
          </a:prstGeom>
          <a:solidFill>
            <a:srgbClr val="FFCCC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n w="9525"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</a:rPr>
              <a:t>о</a:t>
            </a:r>
            <a:r>
              <a:rPr lang="ru-RU" sz="2400" dirty="0" smtClean="0">
                <a:ln w="9525"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</a:rPr>
              <a:t>пределено контекстом</a:t>
            </a:r>
            <a:endParaRPr lang="ru-RU" sz="2400" dirty="0">
              <a:ln w="9525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59204" y="3448491"/>
            <a:ext cx="5459240" cy="510778"/>
          </a:xfrm>
          <a:prstGeom prst="roundRect">
            <a:avLst/>
          </a:prstGeom>
          <a:solidFill>
            <a:srgbClr val="FFCCC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n w="9525"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</a:rPr>
              <a:t>н</a:t>
            </a:r>
            <a:r>
              <a:rPr lang="ru-RU" sz="2400" dirty="0" smtClean="0">
                <a:ln w="9525"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</a:rPr>
              <a:t>аправляется     учителем</a:t>
            </a:r>
            <a:endParaRPr lang="ru-RU" sz="2400" dirty="0">
              <a:ln w="9525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60851" y="4183836"/>
            <a:ext cx="6283105" cy="510778"/>
          </a:xfrm>
          <a:prstGeom prst="roundRect">
            <a:avLst/>
          </a:prstGeom>
          <a:solidFill>
            <a:srgbClr val="FFCCC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n w="9525"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</a:rPr>
              <a:t>центрировано   на   ученике</a:t>
            </a:r>
            <a:endParaRPr lang="ru-RU" sz="2400" dirty="0">
              <a:ln w="9525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89248" y="4919181"/>
            <a:ext cx="6862526" cy="510778"/>
          </a:xfrm>
          <a:prstGeom prst="roundRect">
            <a:avLst/>
          </a:prstGeom>
          <a:solidFill>
            <a:srgbClr val="FFCCC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n w="9525"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</a:rPr>
              <a:t>формирует    учебный  процесс</a:t>
            </a:r>
            <a:endParaRPr lang="ru-RU" sz="2400" dirty="0">
              <a:ln w="9525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4269" y="5654526"/>
            <a:ext cx="7650179" cy="510778"/>
          </a:xfrm>
          <a:prstGeom prst="roundRect">
            <a:avLst/>
          </a:prstGeom>
          <a:solidFill>
            <a:srgbClr val="FFCCC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n w="9525"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</a:rPr>
              <a:t>р</a:t>
            </a:r>
            <a:r>
              <a:rPr lang="ru-RU" sz="2400" dirty="0" smtClean="0">
                <a:ln w="9525"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</a:rPr>
              <a:t>азносторонне      результативно</a:t>
            </a:r>
            <a:endParaRPr lang="ru-RU" sz="2400" dirty="0">
              <a:ln w="9525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228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6" t="3544" r="2574" b="10818"/>
          <a:stretch/>
        </p:blipFill>
        <p:spPr>
          <a:xfrm>
            <a:off x="1187624" y="1628800"/>
            <a:ext cx="6946711" cy="387596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87624" y="716181"/>
            <a:ext cx="8347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Достоинства </a:t>
            </a:r>
            <a:r>
              <a:rPr lang="ru-RU" sz="2800" b="1" dirty="0">
                <a:solidFill>
                  <a:srgbClr val="002060"/>
                </a:solidFill>
              </a:rPr>
              <a:t>формирующего оценивания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5635" y="1915085"/>
            <a:ext cx="78040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видит свой учебный прогресс,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чувствует ответственность за свою учебную работу,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стремиться выполнять ее качественно,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понимает и использует связи между учебной программой, учебными мероприятиями и оцениванием,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формулирует свои учебные ожидания, а затем определяет оправдались ли они,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может завершить освоение материала раньше и перейти к освоению углубленной программы,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готов к учебе, а затем на протяжении всей жизни.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5635" y="1450525"/>
            <a:ext cx="1940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</a:rPr>
              <a:t>Ученик: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5634" y="5085184"/>
            <a:ext cx="1940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</a:rPr>
              <a:t>Педагог: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5635" y="5601434"/>
            <a:ext cx="7804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становится помощником обучающегося, </a:t>
            </a:r>
            <a:r>
              <a:rPr lang="ru-RU" sz="2000" b="1" dirty="0" smtClean="0">
                <a:solidFill>
                  <a:srgbClr val="002060"/>
                </a:solidFill>
              </a:rPr>
              <a:t>руководителем учебного </a:t>
            </a:r>
            <a:r>
              <a:rPr lang="ru-RU" sz="2000" b="1" dirty="0">
                <a:solidFill>
                  <a:srgbClr val="002060"/>
                </a:solidFill>
              </a:rPr>
              <a:t>процесса вместо носителя знаний</a:t>
            </a:r>
          </a:p>
        </p:txBody>
      </p:sp>
    </p:spTree>
    <p:extLst>
      <p:ext uri="{BB962C8B-B14F-4D97-AF65-F5344CB8AC3E}">
        <p14:creationId xmlns:p14="http://schemas.microsoft.com/office/powerpoint/2010/main" val="1347197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05225" y="509771"/>
            <a:ext cx="83472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Алгоритм использования 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технологии </a:t>
            </a:r>
            <a:r>
              <a:rPr lang="ru-RU" sz="2400" b="1" dirty="0">
                <a:solidFill>
                  <a:srgbClr val="002060"/>
                </a:solidFill>
              </a:rPr>
              <a:t>формирующего оценивания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8111" y="2036661"/>
            <a:ext cx="79603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образовательных результатов учащихся по темам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8112" y="2564904"/>
            <a:ext cx="7804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цели урока как образовательного результата деятельности учащихся.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60401" y="4221088"/>
            <a:ext cx="78040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Формулирование критериев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оценивания</a:t>
            </a:r>
            <a:endParaRPr lang="en-US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однозначность</a:t>
            </a:r>
            <a:endParaRPr lang="en-US" sz="20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доступность для понимания учащихся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конкретность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60401" y="5621178"/>
            <a:ext cx="7804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Оценивание образовательной деятельности учащихся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60401" y="3356992"/>
            <a:ext cx="7804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Формулирование задач урока как шагов деятельности учащихся</a:t>
            </a:r>
          </a:p>
        </p:txBody>
      </p:sp>
    </p:spTree>
    <p:extLst>
      <p:ext uri="{BB962C8B-B14F-4D97-AF65-F5344CB8AC3E}">
        <p14:creationId xmlns:p14="http://schemas.microsoft.com/office/powerpoint/2010/main" val="268619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7233" y="548680"/>
            <a:ext cx="83472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Алгоритм </a:t>
            </a:r>
            <a:r>
              <a:rPr lang="ru-RU" sz="2400" b="1" dirty="0" smtClean="0">
                <a:solidFill>
                  <a:srgbClr val="002060"/>
                </a:solidFill>
              </a:rPr>
              <a:t>использования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технологии формирующего оценивания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04723" y="1916832"/>
            <a:ext cx="7804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полученных образовательных результатов учащихся с предыдущим уровнем достижений данных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учеников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4723" y="3172906"/>
            <a:ext cx="7804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места учащегося на пути достижения поставленной цели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4723" y="4253026"/>
            <a:ext cx="7804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Корректировка</a:t>
            </a:r>
          </a:p>
        </p:txBody>
      </p:sp>
    </p:spTree>
    <p:extLst>
      <p:ext uri="{BB962C8B-B14F-4D97-AF65-F5344CB8AC3E}">
        <p14:creationId xmlns:p14="http://schemas.microsoft.com/office/powerpoint/2010/main" val="3587727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3217" y="443458"/>
            <a:ext cx="83472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Алгоритм использования 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технологии </a:t>
            </a:r>
            <a:r>
              <a:rPr lang="ru-RU" sz="2400" b="1" dirty="0">
                <a:solidFill>
                  <a:srgbClr val="002060"/>
                </a:solidFill>
              </a:rPr>
              <a:t>формирующего оценивания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10280" y="1599183"/>
            <a:ext cx="5377757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Осуществление обратной связи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368766"/>
              </p:ext>
            </p:extLst>
          </p:nvPr>
        </p:nvGraphicFramePr>
        <p:xfrm>
          <a:off x="375716" y="2204864"/>
          <a:ext cx="8446884" cy="4373534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4223442">
                  <a:extLst>
                    <a:ext uri="{9D8B030D-6E8A-4147-A177-3AD203B41FA5}">
                      <a16:colId xmlns:a16="http://schemas.microsoft.com/office/drawing/2014/main" val="3515744861"/>
                    </a:ext>
                  </a:extLst>
                </a:gridCol>
                <a:gridCol w="4223442">
                  <a:extLst>
                    <a:ext uri="{9D8B030D-6E8A-4147-A177-3AD203B41FA5}">
                      <a16:colId xmlns:a16="http://schemas.microsoft.com/office/drawing/2014/main" val="1060141109"/>
                    </a:ext>
                  </a:extLst>
                </a:gridCol>
              </a:tblGrid>
              <a:tr h="35731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Неудачная обратная связь</a:t>
                      </a:r>
                      <a:endParaRPr lang="ru-RU" sz="1800" dirty="0" smtClean="0">
                        <a:solidFill>
                          <a:srgbClr val="002060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Как улучшить обратную связь</a:t>
                      </a:r>
                      <a:endParaRPr lang="ru-RU" sz="1800" dirty="0" smtClean="0">
                        <a:solidFill>
                          <a:srgbClr val="002060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980734"/>
                  </a:ext>
                </a:extLst>
              </a:tr>
              <a:tr h="44006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Развивай свою мысль</a:t>
                      </a: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Как изменится результат, если…?</a:t>
                      </a: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58014"/>
                  </a:ext>
                </a:extLst>
              </a:tr>
              <a:tr h="62530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Ты должен больше стараться</a:t>
                      </a: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Что ты мог сделать по-другому, чтобы работа была лучше?</a:t>
                      </a: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9666242"/>
                  </a:ext>
                </a:extLst>
              </a:tr>
              <a:tr h="89329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Ты очень хорошо отвечал</a:t>
                      </a: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Хорошая работа: ты привел пример, опирался на факты, проверил много источников…</a:t>
                      </a: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848448"/>
                  </a:ext>
                </a:extLst>
              </a:tr>
              <a:tr h="97738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Молодец! Хороший результат.</a:t>
                      </a: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Как ты думаешь, в чем за последний месяц улучшились твои результаты? Благодаря чему это произошло?</a:t>
                      </a: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2827491"/>
                  </a:ext>
                </a:extLst>
              </a:tr>
              <a:tr h="107172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Я проверила твою работу и указала на ошибки</a:t>
                      </a:r>
                      <a:endParaRPr lang="ru-RU" sz="16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Как ты думаешь, почему возникли ошибки? Что нужно сделать, чтобы больше таких ошибок не допускать?</a:t>
                      </a: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6213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725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brazovanie-bez-granic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obrazovanie-bez-granic</Template>
  <TotalTime>626</TotalTime>
  <Words>754</Words>
  <Application>Microsoft Office PowerPoint</Application>
  <PresentationFormat>Экран (4:3)</PresentationFormat>
  <Paragraphs>175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Microsoft JhengHei</vt:lpstr>
      <vt:lpstr>Arial</vt:lpstr>
      <vt:lpstr>Arial Black</vt:lpstr>
      <vt:lpstr>Calibri</vt:lpstr>
      <vt:lpstr>Impact</vt:lpstr>
      <vt:lpstr>Microsoft Sans Serif</vt:lpstr>
      <vt:lpstr>Times New Roman</vt:lpstr>
      <vt:lpstr>Wingdings</vt:lpstr>
      <vt:lpstr>obrazovanie-bez-granic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Действия учителя  при формирующем оценивании</vt:lpstr>
      <vt:lpstr>Презентация PowerPoint</vt:lpstr>
      <vt:lpstr>Рефлексивные техники оценивания</vt:lpstr>
      <vt:lpstr> Задания на ретроспективную оценку </vt:lpstr>
      <vt:lpstr> Обсуждение результатов учебного занятия  </vt:lpstr>
      <vt:lpstr>Критерии оценки образовательных результатов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</dc:creator>
  <cp:lastModifiedBy>Пользователь Windows</cp:lastModifiedBy>
  <cp:revision>26</cp:revision>
  <dcterms:created xsi:type="dcterms:W3CDTF">2019-09-11T11:53:52Z</dcterms:created>
  <dcterms:modified xsi:type="dcterms:W3CDTF">2022-04-04T07:11:57Z</dcterms:modified>
</cp:coreProperties>
</file>